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2" r:id="rId2"/>
    <p:sldId id="503" r:id="rId3"/>
    <p:sldId id="586" r:id="rId4"/>
    <p:sldId id="588" r:id="rId5"/>
    <p:sldId id="587" r:id="rId6"/>
    <p:sldId id="589" r:id="rId7"/>
    <p:sldId id="590" r:id="rId8"/>
    <p:sldId id="591" r:id="rId9"/>
    <p:sldId id="593" r:id="rId10"/>
    <p:sldId id="594" r:id="rId11"/>
    <p:sldId id="595" r:id="rId12"/>
    <p:sldId id="596" r:id="rId13"/>
    <p:sldId id="597" r:id="rId14"/>
    <p:sldId id="592" r:id="rId15"/>
    <p:sldId id="585" r:id="rId16"/>
  </p:sldIdLst>
  <p:sldSz cx="9144000" cy="6858000" type="screen4x3"/>
  <p:notesSz cx="6858000" cy="9661525"/>
  <p:custShowLst>
    <p:custShow name="Mustermann1" id="0">
      <p:sldLst/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orient="horz" pos="3867">
          <p15:clr>
            <a:srgbClr val="A4A3A4"/>
          </p15:clr>
        </p15:guide>
        <p15:guide id="3" orient="horz" pos="801">
          <p15:clr>
            <a:srgbClr val="A4A3A4"/>
          </p15:clr>
        </p15:guide>
        <p15:guide id="4" orient="horz" pos="534">
          <p15:clr>
            <a:srgbClr val="A4A3A4"/>
          </p15:clr>
        </p15:guide>
        <p15:guide id="5" orient="horz" pos="703">
          <p15:clr>
            <a:srgbClr val="A4A3A4"/>
          </p15:clr>
        </p15:guide>
        <p15:guide id="6" orient="horz" pos="4121">
          <p15:clr>
            <a:srgbClr val="A4A3A4"/>
          </p15:clr>
        </p15:guide>
        <p15:guide id="7" orient="horz" pos="702">
          <p15:clr>
            <a:srgbClr val="A4A3A4"/>
          </p15:clr>
        </p15:guide>
        <p15:guide id="8" orient="horz" pos="1092">
          <p15:clr>
            <a:srgbClr val="A4A3A4"/>
          </p15:clr>
        </p15:guide>
        <p15:guide id="9" pos="5447">
          <p15:clr>
            <a:srgbClr val="A4A3A4"/>
          </p15:clr>
        </p15:guide>
        <p15:guide id="10" pos="2955">
          <p15:clr>
            <a:srgbClr val="A4A3A4"/>
          </p15:clr>
        </p15:guide>
        <p15:guide id="11" pos="367">
          <p15:clr>
            <a:srgbClr val="A4A3A4"/>
          </p15:clr>
        </p15:guide>
        <p15:guide id="12" pos="1394">
          <p15:clr>
            <a:srgbClr val="A4A3A4"/>
          </p15:clr>
        </p15:guide>
        <p15:guide id="13" pos="13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800000"/>
    <a:srgbClr val="990000"/>
    <a:srgbClr val="CC0000"/>
    <a:srgbClr val="FFCC00"/>
    <a:srgbClr val="005EAD"/>
    <a:srgbClr val="002F52"/>
    <a:srgbClr val="003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883" autoAdjust="0"/>
    <p:restoredTop sz="84653" autoAdjust="0"/>
  </p:normalViewPr>
  <p:slideViewPr>
    <p:cSldViewPr snapToGrid="0" showGuides="1">
      <p:cViewPr varScale="1">
        <p:scale>
          <a:sx n="103" d="100"/>
          <a:sy n="103" d="100"/>
        </p:scale>
        <p:origin x="168" y="472"/>
      </p:cViewPr>
      <p:guideLst>
        <p:guide orient="horz" pos="119"/>
        <p:guide orient="horz" pos="3867"/>
        <p:guide orient="horz" pos="801"/>
        <p:guide orient="horz" pos="534"/>
        <p:guide orient="horz" pos="703"/>
        <p:guide orient="horz" pos="4121"/>
        <p:guide orient="horz" pos="702"/>
        <p:guide orient="horz" pos="1092"/>
        <p:guide pos="5447"/>
        <p:guide pos="2955"/>
        <p:guide pos="367"/>
        <p:guide pos="1394"/>
        <p:guide pos="13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-312" y="-112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1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7339"/>
            <a:ext cx="2971800" cy="48418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7339"/>
            <a:ext cx="2971800" cy="48418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fld id="{D54606BC-1185-6343-8CD4-1A7CC7DA3AB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94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079625" y="536575"/>
            <a:ext cx="11018838" cy="826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5750" y="8910638"/>
            <a:ext cx="6286500" cy="4302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</p:txBody>
      </p:sp>
    </p:spTree>
    <p:extLst>
      <p:ext uri="{BB962C8B-B14F-4D97-AF65-F5344CB8AC3E}">
        <p14:creationId xmlns:p14="http://schemas.microsoft.com/office/powerpoint/2010/main" val="1612218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1pPr>
    <a:lvl2pPr marL="457200"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2pPr>
    <a:lvl3pPr marL="914400"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3pPr>
    <a:lvl4pPr marL="1371600"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4pPr>
    <a:lvl5pPr marL="1828800"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185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2548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56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400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32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092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53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59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68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89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952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5313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43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0" name="Picture 64" descr="Fotolia_2596290_XL dupl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" b="11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8" name="Picture 62" descr="Kästchen-blau-brei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65588"/>
          <a:stretch>
            <a:fillRect/>
          </a:stretch>
        </p:blipFill>
        <p:spPr bwMode="auto">
          <a:xfrm>
            <a:off x="0" y="0"/>
            <a:ext cx="8647113" cy="111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Rectangle 21"/>
          <p:cNvSpPr>
            <a:spLocks noGrp="1" noChangeArrowheads="1"/>
          </p:cNvSpPr>
          <p:nvPr>
            <p:ph type="ctrTitle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8" name="Abgerundetes Rechteck 2"/>
          <p:cNvSpPr/>
          <p:nvPr userDrawn="1"/>
        </p:nvSpPr>
        <p:spPr bwMode="auto">
          <a:xfrm>
            <a:off x="7024687" y="5947200"/>
            <a:ext cx="2119313" cy="910800"/>
          </a:xfrm>
          <a:custGeom>
            <a:avLst/>
            <a:gdLst>
              <a:gd name="connsiteX0" fmla="*/ 0 w 2632783"/>
              <a:gd name="connsiteY0" fmla="*/ 392918 h 1260000"/>
              <a:gd name="connsiteX1" fmla="*/ 392918 w 2632783"/>
              <a:gd name="connsiteY1" fmla="*/ 0 h 1260000"/>
              <a:gd name="connsiteX2" fmla="*/ 2239865 w 2632783"/>
              <a:gd name="connsiteY2" fmla="*/ 0 h 1260000"/>
              <a:gd name="connsiteX3" fmla="*/ 2632783 w 2632783"/>
              <a:gd name="connsiteY3" fmla="*/ 392918 h 1260000"/>
              <a:gd name="connsiteX4" fmla="*/ 2632783 w 2632783"/>
              <a:gd name="connsiteY4" fmla="*/ 867082 h 1260000"/>
              <a:gd name="connsiteX5" fmla="*/ 2239865 w 2632783"/>
              <a:gd name="connsiteY5" fmla="*/ 1260000 h 1260000"/>
              <a:gd name="connsiteX6" fmla="*/ 392918 w 2632783"/>
              <a:gd name="connsiteY6" fmla="*/ 1260000 h 1260000"/>
              <a:gd name="connsiteX7" fmla="*/ 0 w 2632783"/>
              <a:gd name="connsiteY7" fmla="*/ 867082 h 1260000"/>
              <a:gd name="connsiteX8" fmla="*/ 0 w 2632783"/>
              <a:gd name="connsiteY8" fmla="*/ 392918 h 1260000"/>
              <a:gd name="connsiteX0" fmla="*/ 0 w 2632783"/>
              <a:gd name="connsiteY0" fmla="*/ 392918 h 1260000"/>
              <a:gd name="connsiteX1" fmla="*/ 392918 w 2632783"/>
              <a:gd name="connsiteY1" fmla="*/ 0 h 1260000"/>
              <a:gd name="connsiteX2" fmla="*/ 2239865 w 2632783"/>
              <a:gd name="connsiteY2" fmla="*/ 0 h 1260000"/>
              <a:gd name="connsiteX3" fmla="*/ 2407700 w 2632783"/>
              <a:gd name="connsiteY3" fmla="*/ 392918 h 1260000"/>
              <a:gd name="connsiteX4" fmla="*/ 2632783 w 2632783"/>
              <a:gd name="connsiteY4" fmla="*/ 867082 h 1260000"/>
              <a:gd name="connsiteX5" fmla="*/ 2239865 w 2632783"/>
              <a:gd name="connsiteY5" fmla="*/ 1260000 h 1260000"/>
              <a:gd name="connsiteX6" fmla="*/ 392918 w 2632783"/>
              <a:gd name="connsiteY6" fmla="*/ 1260000 h 1260000"/>
              <a:gd name="connsiteX7" fmla="*/ 0 w 2632783"/>
              <a:gd name="connsiteY7" fmla="*/ 867082 h 1260000"/>
              <a:gd name="connsiteX8" fmla="*/ 0 w 2632783"/>
              <a:gd name="connsiteY8" fmla="*/ 392918 h 1260000"/>
              <a:gd name="connsiteX0" fmla="*/ 0 w 2632783"/>
              <a:gd name="connsiteY0" fmla="*/ 392918 h 1260000"/>
              <a:gd name="connsiteX1" fmla="*/ 392918 w 2632783"/>
              <a:gd name="connsiteY1" fmla="*/ 0 h 1260000"/>
              <a:gd name="connsiteX2" fmla="*/ 2239865 w 2632783"/>
              <a:gd name="connsiteY2" fmla="*/ 0 h 1260000"/>
              <a:gd name="connsiteX3" fmla="*/ 2407700 w 2632783"/>
              <a:gd name="connsiteY3" fmla="*/ 392918 h 1260000"/>
              <a:gd name="connsiteX4" fmla="*/ 2632783 w 2632783"/>
              <a:gd name="connsiteY4" fmla="*/ 867082 h 1260000"/>
              <a:gd name="connsiteX5" fmla="*/ 2239865 w 2632783"/>
              <a:gd name="connsiteY5" fmla="*/ 1260000 h 1260000"/>
              <a:gd name="connsiteX6" fmla="*/ 392918 w 2632783"/>
              <a:gd name="connsiteY6" fmla="*/ 1260000 h 1260000"/>
              <a:gd name="connsiteX7" fmla="*/ 0 w 2632783"/>
              <a:gd name="connsiteY7" fmla="*/ 867082 h 1260000"/>
              <a:gd name="connsiteX8" fmla="*/ 0 w 2632783"/>
              <a:gd name="connsiteY8" fmla="*/ 392918 h 1260000"/>
              <a:gd name="connsiteX0" fmla="*/ 0 w 2632783"/>
              <a:gd name="connsiteY0" fmla="*/ 392918 h 1260000"/>
              <a:gd name="connsiteX1" fmla="*/ 392918 w 2632783"/>
              <a:gd name="connsiteY1" fmla="*/ 0 h 1260000"/>
              <a:gd name="connsiteX2" fmla="*/ 2239865 w 2632783"/>
              <a:gd name="connsiteY2" fmla="*/ 0 h 1260000"/>
              <a:gd name="connsiteX3" fmla="*/ 2407700 w 2632783"/>
              <a:gd name="connsiteY3" fmla="*/ 392918 h 1260000"/>
              <a:gd name="connsiteX4" fmla="*/ 2632783 w 2632783"/>
              <a:gd name="connsiteY4" fmla="*/ 867082 h 1260000"/>
              <a:gd name="connsiteX5" fmla="*/ 2239865 w 2632783"/>
              <a:gd name="connsiteY5" fmla="*/ 1260000 h 1260000"/>
              <a:gd name="connsiteX6" fmla="*/ 392918 w 2632783"/>
              <a:gd name="connsiteY6" fmla="*/ 1260000 h 1260000"/>
              <a:gd name="connsiteX7" fmla="*/ 0 w 2632783"/>
              <a:gd name="connsiteY7" fmla="*/ 867082 h 1260000"/>
              <a:gd name="connsiteX8" fmla="*/ 0 w 2632783"/>
              <a:gd name="connsiteY8" fmla="*/ 392918 h 1260000"/>
              <a:gd name="connsiteX0" fmla="*/ 2632783 w 2632783"/>
              <a:gd name="connsiteY0" fmla="*/ 867082 h 1260000"/>
              <a:gd name="connsiteX1" fmla="*/ 2239865 w 2632783"/>
              <a:gd name="connsiteY1" fmla="*/ 1260000 h 1260000"/>
              <a:gd name="connsiteX2" fmla="*/ 392918 w 2632783"/>
              <a:gd name="connsiteY2" fmla="*/ 1260000 h 1260000"/>
              <a:gd name="connsiteX3" fmla="*/ 0 w 2632783"/>
              <a:gd name="connsiteY3" fmla="*/ 867082 h 1260000"/>
              <a:gd name="connsiteX4" fmla="*/ 0 w 2632783"/>
              <a:gd name="connsiteY4" fmla="*/ 392918 h 1260000"/>
              <a:gd name="connsiteX5" fmla="*/ 392918 w 2632783"/>
              <a:gd name="connsiteY5" fmla="*/ 0 h 1260000"/>
              <a:gd name="connsiteX6" fmla="*/ 2239865 w 2632783"/>
              <a:gd name="connsiteY6" fmla="*/ 0 h 1260000"/>
              <a:gd name="connsiteX7" fmla="*/ 2499140 w 2632783"/>
              <a:gd name="connsiteY7" fmla="*/ 484358 h 1260000"/>
              <a:gd name="connsiteX0" fmla="*/ 2239865 w 2499140"/>
              <a:gd name="connsiteY0" fmla="*/ 1260000 h 1260000"/>
              <a:gd name="connsiteX1" fmla="*/ 392918 w 2499140"/>
              <a:gd name="connsiteY1" fmla="*/ 1260000 h 1260000"/>
              <a:gd name="connsiteX2" fmla="*/ 0 w 2499140"/>
              <a:gd name="connsiteY2" fmla="*/ 867082 h 1260000"/>
              <a:gd name="connsiteX3" fmla="*/ 0 w 2499140"/>
              <a:gd name="connsiteY3" fmla="*/ 392918 h 1260000"/>
              <a:gd name="connsiteX4" fmla="*/ 392918 w 2499140"/>
              <a:gd name="connsiteY4" fmla="*/ 0 h 1260000"/>
              <a:gd name="connsiteX5" fmla="*/ 2239865 w 2499140"/>
              <a:gd name="connsiteY5" fmla="*/ 0 h 1260000"/>
              <a:gd name="connsiteX6" fmla="*/ 2499140 w 2499140"/>
              <a:gd name="connsiteY6" fmla="*/ 484358 h 1260000"/>
              <a:gd name="connsiteX0" fmla="*/ 2239865 w 2239865"/>
              <a:gd name="connsiteY0" fmla="*/ 1260000 h 1260000"/>
              <a:gd name="connsiteX1" fmla="*/ 392918 w 2239865"/>
              <a:gd name="connsiteY1" fmla="*/ 1260000 h 1260000"/>
              <a:gd name="connsiteX2" fmla="*/ 0 w 2239865"/>
              <a:gd name="connsiteY2" fmla="*/ 867082 h 1260000"/>
              <a:gd name="connsiteX3" fmla="*/ 0 w 2239865"/>
              <a:gd name="connsiteY3" fmla="*/ 392918 h 1260000"/>
              <a:gd name="connsiteX4" fmla="*/ 392918 w 2239865"/>
              <a:gd name="connsiteY4" fmla="*/ 0 h 1260000"/>
              <a:gd name="connsiteX5" fmla="*/ 2239865 w 2239865"/>
              <a:gd name="connsiteY5" fmla="*/ 0 h 1260000"/>
              <a:gd name="connsiteX0" fmla="*/ 2239865 w 2239865"/>
              <a:gd name="connsiteY0" fmla="*/ 1260000 h 1260000"/>
              <a:gd name="connsiteX1" fmla="*/ 0 w 2239865"/>
              <a:gd name="connsiteY1" fmla="*/ 867082 h 1260000"/>
              <a:gd name="connsiteX2" fmla="*/ 0 w 2239865"/>
              <a:gd name="connsiteY2" fmla="*/ 392918 h 1260000"/>
              <a:gd name="connsiteX3" fmla="*/ 392918 w 2239865"/>
              <a:gd name="connsiteY3" fmla="*/ 0 h 1260000"/>
              <a:gd name="connsiteX4" fmla="*/ 2239865 w 2239865"/>
              <a:gd name="connsiteY4" fmla="*/ 0 h 1260000"/>
              <a:gd name="connsiteX0" fmla="*/ 2239865 w 2239865"/>
              <a:gd name="connsiteY0" fmla="*/ 894240 h 894240"/>
              <a:gd name="connsiteX1" fmla="*/ 0 w 2239865"/>
              <a:gd name="connsiteY1" fmla="*/ 867082 h 894240"/>
              <a:gd name="connsiteX2" fmla="*/ 0 w 2239865"/>
              <a:gd name="connsiteY2" fmla="*/ 392918 h 894240"/>
              <a:gd name="connsiteX3" fmla="*/ 392918 w 2239865"/>
              <a:gd name="connsiteY3" fmla="*/ 0 h 894240"/>
              <a:gd name="connsiteX4" fmla="*/ 2239865 w 2239865"/>
              <a:gd name="connsiteY4" fmla="*/ 0 h 894240"/>
              <a:gd name="connsiteX0" fmla="*/ 2253933 w 2253933"/>
              <a:gd name="connsiteY0" fmla="*/ 873139 h 873139"/>
              <a:gd name="connsiteX1" fmla="*/ 0 w 2253933"/>
              <a:gd name="connsiteY1" fmla="*/ 867082 h 873139"/>
              <a:gd name="connsiteX2" fmla="*/ 0 w 2253933"/>
              <a:gd name="connsiteY2" fmla="*/ 392918 h 873139"/>
              <a:gd name="connsiteX3" fmla="*/ 392918 w 2253933"/>
              <a:gd name="connsiteY3" fmla="*/ 0 h 873139"/>
              <a:gd name="connsiteX4" fmla="*/ 2239865 w 2253933"/>
              <a:gd name="connsiteY4" fmla="*/ 0 h 873139"/>
              <a:gd name="connsiteX0" fmla="*/ 2253933 w 2253933"/>
              <a:gd name="connsiteY0" fmla="*/ 873139 h 909285"/>
              <a:gd name="connsiteX1" fmla="*/ 0 w 2253933"/>
              <a:gd name="connsiteY1" fmla="*/ 909285 h 909285"/>
              <a:gd name="connsiteX2" fmla="*/ 0 w 2253933"/>
              <a:gd name="connsiteY2" fmla="*/ 392918 h 909285"/>
              <a:gd name="connsiteX3" fmla="*/ 392918 w 2253933"/>
              <a:gd name="connsiteY3" fmla="*/ 0 h 909285"/>
              <a:gd name="connsiteX4" fmla="*/ 2239865 w 2253933"/>
              <a:gd name="connsiteY4" fmla="*/ 0 h 909285"/>
              <a:gd name="connsiteX0" fmla="*/ 2113256 w 2239865"/>
              <a:gd name="connsiteY0" fmla="*/ 922376 h 922376"/>
              <a:gd name="connsiteX1" fmla="*/ 0 w 2239865"/>
              <a:gd name="connsiteY1" fmla="*/ 909285 h 922376"/>
              <a:gd name="connsiteX2" fmla="*/ 0 w 2239865"/>
              <a:gd name="connsiteY2" fmla="*/ 392918 h 922376"/>
              <a:gd name="connsiteX3" fmla="*/ 392918 w 2239865"/>
              <a:gd name="connsiteY3" fmla="*/ 0 h 922376"/>
              <a:gd name="connsiteX4" fmla="*/ 2239865 w 2239865"/>
              <a:gd name="connsiteY4" fmla="*/ 0 h 922376"/>
              <a:gd name="connsiteX0" fmla="*/ 2113256 w 2113256"/>
              <a:gd name="connsiteY0" fmla="*/ 922376 h 922376"/>
              <a:gd name="connsiteX1" fmla="*/ 0 w 2113256"/>
              <a:gd name="connsiteY1" fmla="*/ 909285 h 922376"/>
              <a:gd name="connsiteX2" fmla="*/ 0 w 2113256"/>
              <a:gd name="connsiteY2" fmla="*/ 392918 h 922376"/>
              <a:gd name="connsiteX3" fmla="*/ 392918 w 2113256"/>
              <a:gd name="connsiteY3" fmla="*/ 0 h 922376"/>
              <a:gd name="connsiteX4" fmla="*/ 2099188 w 2113256"/>
              <a:gd name="connsiteY4" fmla="*/ 0 h 922376"/>
              <a:gd name="connsiteX0" fmla="*/ 2113256 w 2148425"/>
              <a:gd name="connsiteY0" fmla="*/ 922376 h 922376"/>
              <a:gd name="connsiteX1" fmla="*/ 0 w 2148425"/>
              <a:gd name="connsiteY1" fmla="*/ 909285 h 922376"/>
              <a:gd name="connsiteX2" fmla="*/ 0 w 2148425"/>
              <a:gd name="connsiteY2" fmla="*/ 392918 h 922376"/>
              <a:gd name="connsiteX3" fmla="*/ 392918 w 2148425"/>
              <a:gd name="connsiteY3" fmla="*/ 0 h 922376"/>
              <a:gd name="connsiteX4" fmla="*/ 2148425 w 2148425"/>
              <a:gd name="connsiteY4" fmla="*/ 0 h 922376"/>
              <a:gd name="connsiteX0" fmla="*/ 2113256 w 2113256"/>
              <a:gd name="connsiteY0" fmla="*/ 936444 h 936444"/>
              <a:gd name="connsiteX1" fmla="*/ 0 w 2113256"/>
              <a:gd name="connsiteY1" fmla="*/ 923353 h 936444"/>
              <a:gd name="connsiteX2" fmla="*/ 0 w 2113256"/>
              <a:gd name="connsiteY2" fmla="*/ 406986 h 936444"/>
              <a:gd name="connsiteX3" fmla="*/ 392918 w 2113256"/>
              <a:gd name="connsiteY3" fmla="*/ 14068 h 936444"/>
              <a:gd name="connsiteX4" fmla="*/ 2085120 w 2113256"/>
              <a:gd name="connsiteY4" fmla="*/ 0 h 936444"/>
              <a:gd name="connsiteX0" fmla="*/ 2113256 w 2127323"/>
              <a:gd name="connsiteY0" fmla="*/ 936444 h 936444"/>
              <a:gd name="connsiteX1" fmla="*/ 0 w 2127323"/>
              <a:gd name="connsiteY1" fmla="*/ 923353 h 936444"/>
              <a:gd name="connsiteX2" fmla="*/ 0 w 2127323"/>
              <a:gd name="connsiteY2" fmla="*/ 406986 h 936444"/>
              <a:gd name="connsiteX3" fmla="*/ 392918 w 2127323"/>
              <a:gd name="connsiteY3" fmla="*/ 14068 h 936444"/>
              <a:gd name="connsiteX4" fmla="*/ 2127323 w 2127323"/>
              <a:gd name="connsiteY4" fmla="*/ 0 h 936444"/>
              <a:gd name="connsiteX0" fmla="*/ 2134357 w 2134357"/>
              <a:gd name="connsiteY0" fmla="*/ 915343 h 923353"/>
              <a:gd name="connsiteX1" fmla="*/ 0 w 2134357"/>
              <a:gd name="connsiteY1" fmla="*/ 923353 h 923353"/>
              <a:gd name="connsiteX2" fmla="*/ 0 w 2134357"/>
              <a:gd name="connsiteY2" fmla="*/ 406986 h 923353"/>
              <a:gd name="connsiteX3" fmla="*/ 392918 w 2134357"/>
              <a:gd name="connsiteY3" fmla="*/ 14068 h 923353"/>
              <a:gd name="connsiteX4" fmla="*/ 2127323 w 2134357"/>
              <a:gd name="connsiteY4" fmla="*/ 0 h 923353"/>
              <a:gd name="connsiteX0" fmla="*/ 2134357 w 2134357"/>
              <a:gd name="connsiteY0" fmla="*/ 901275 h 909285"/>
              <a:gd name="connsiteX1" fmla="*/ 0 w 2134357"/>
              <a:gd name="connsiteY1" fmla="*/ 909285 h 909285"/>
              <a:gd name="connsiteX2" fmla="*/ 0 w 2134357"/>
              <a:gd name="connsiteY2" fmla="*/ 392918 h 909285"/>
              <a:gd name="connsiteX3" fmla="*/ 392918 w 2134357"/>
              <a:gd name="connsiteY3" fmla="*/ 0 h 909285"/>
              <a:gd name="connsiteX4" fmla="*/ 2132119 w 2134357"/>
              <a:gd name="connsiteY4" fmla="*/ 219 h 909285"/>
              <a:gd name="connsiteX0" fmla="*/ 2134357 w 2134357"/>
              <a:gd name="connsiteY0" fmla="*/ 910800 h 910800"/>
              <a:gd name="connsiteX1" fmla="*/ 0 w 2134357"/>
              <a:gd name="connsiteY1" fmla="*/ 909285 h 910800"/>
              <a:gd name="connsiteX2" fmla="*/ 0 w 2134357"/>
              <a:gd name="connsiteY2" fmla="*/ 392918 h 910800"/>
              <a:gd name="connsiteX3" fmla="*/ 392918 w 2134357"/>
              <a:gd name="connsiteY3" fmla="*/ 0 h 910800"/>
              <a:gd name="connsiteX4" fmla="*/ 2132119 w 2134357"/>
              <a:gd name="connsiteY4" fmla="*/ 219 h 9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357" h="910800">
                <a:moveTo>
                  <a:pt x="2134357" y="910800"/>
                </a:moveTo>
                <a:lnTo>
                  <a:pt x="0" y="909285"/>
                </a:lnTo>
                <a:lnTo>
                  <a:pt x="0" y="392918"/>
                </a:lnTo>
                <a:cubicBezTo>
                  <a:pt x="0" y="175915"/>
                  <a:pt x="175915" y="0"/>
                  <a:pt x="392918" y="0"/>
                </a:cubicBezTo>
                <a:lnTo>
                  <a:pt x="2132119" y="219"/>
                </a:lnTo>
              </a:path>
            </a:pathLst>
          </a:custGeom>
          <a:solidFill>
            <a:schemeClr val="bg1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0" i="0" u="none" strike="noStrike" cap="none" normalizeH="0" baseline="0">
              <a:ln>
                <a:noFill/>
              </a:ln>
              <a:solidFill>
                <a:srgbClr val="0028AD"/>
              </a:solidFill>
              <a:effectLst/>
              <a:latin typeface="Arial" charset="0"/>
            </a:endParaRPr>
          </a:p>
        </p:txBody>
      </p:sp>
      <p:pic>
        <p:nvPicPr>
          <p:cNvPr id="4154" name="Picture 58" descr="Logo-RG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6134100"/>
            <a:ext cx="1323975" cy="407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1284260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17713" cy="5949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3088" y="188913"/>
            <a:ext cx="5903912" cy="5949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2984656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5135309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238312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2613" y="1733550"/>
            <a:ext cx="395605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1063" y="1733550"/>
            <a:ext cx="395605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0795583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272731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461512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58589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067672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8184993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Picture 154" descr="Kästchen-blau-brei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65588"/>
          <a:stretch>
            <a:fillRect/>
          </a:stretch>
        </p:blipFill>
        <p:spPr bwMode="auto">
          <a:xfrm>
            <a:off x="0" y="0"/>
            <a:ext cx="8647113" cy="111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2" name="Rectangle 88"/>
          <p:cNvSpPr>
            <a:spLocks noGrp="1" noChangeArrowheads="1"/>
          </p:cNvSpPr>
          <p:nvPr>
            <p:ph type="title"/>
          </p:nvPr>
        </p:nvSpPr>
        <p:spPr bwMode="auto">
          <a:xfrm>
            <a:off x="573088" y="188913"/>
            <a:ext cx="8074025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173" name="Text Box 149"/>
          <p:cNvSpPr txBox="1">
            <a:spLocks noChangeArrowheads="1"/>
          </p:cNvSpPr>
          <p:nvPr/>
        </p:nvSpPr>
        <p:spPr bwMode="auto">
          <a:xfrm>
            <a:off x="582613" y="6297613"/>
            <a:ext cx="4108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800" dirty="0">
                <a:solidFill>
                  <a:schemeClr val="tx1"/>
                </a:solidFill>
              </a:rPr>
              <a:t>Prof. Dr. Christian </a:t>
            </a:r>
            <a:r>
              <a:rPr lang="de-DE" sz="800" dirty="0" err="1">
                <a:solidFill>
                  <a:schemeClr val="tx1"/>
                </a:solidFill>
              </a:rPr>
              <a:t>Leubner</a:t>
            </a:r>
            <a:br>
              <a:rPr lang="de-DE" sz="800" dirty="0">
                <a:solidFill>
                  <a:schemeClr val="tx1"/>
                </a:solidFill>
              </a:rPr>
            </a:br>
            <a:r>
              <a:rPr lang="de-DE" sz="800" b="1" dirty="0">
                <a:solidFill>
                  <a:schemeClr val="tx1"/>
                </a:solidFill>
              </a:rPr>
              <a:t>Seminar Wirtschaftsinformatik, </a:t>
            </a:r>
            <a:r>
              <a:rPr lang="de-DE" sz="800" b="0" dirty="0" err="1">
                <a:solidFill>
                  <a:schemeClr val="tx1"/>
                </a:solidFill>
              </a:rPr>
              <a:t>SoSe</a:t>
            </a:r>
            <a:r>
              <a:rPr lang="de-DE" sz="800" b="0" dirty="0">
                <a:solidFill>
                  <a:schemeClr val="tx1"/>
                </a:solidFill>
              </a:rPr>
              <a:t> 2018, Folie </a:t>
            </a:r>
            <a:fld id="{44BA279E-E9BC-D743-974C-EFE8A41952FB}" type="slidenum">
              <a:rPr lang="de-DE" sz="800" smtClean="0">
                <a:solidFill>
                  <a:schemeClr val="tx1"/>
                </a:solidFill>
              </a:rPr>
              <a:pPr algn="l">
                <a:spcBef>
                  <a:spcPct val="50000"/>
                </a:spcBef>
              </a:pPr>
              <a:t>‹Nr.›</a:t>
            </a:fld>
            <a:endParaRPr lang="de-DE" sz="800" dirty="0">
              <a:solidFill>
                <a:schemeClr val="tx1"/>
              </a:solidFill>
            </a:endParaRPr>
          </a:p>
        </p:txBody>
      </p:sp>
      <p:grpSp>
        <p:nvGrpSpPr>
          <p:cNvPr id="1175" name="Group 151"/>
          <p:cNvGrpSpPr>
            <a:grpSpLocks/>
          </p:cNvGrpSpPr>
          <p:nvPr/>
        </p:nvGrpSpPr>
        <p:grpSpPr bwMode="auto">
          <a:xfrm>
            <a:off x="7024688" y="5949950"/>
            <a:ext cx="2119312" cy="908050"/>
            <a:chOff x="4425" y="3748"/>
            <a:chExt cx="1335" cy="572"/>
          </a:xfrm>
        </p:grpSpPr>
        <p:pic>
          <p:nvPicPr>
            <p:cNvPr id="1176" name="Picture 152" descr="Kästchen-weiss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07" b="68468"/>
            <a:stretch>
              <a:fillRect/>
            </a:stretch>
          </p:blipFill>
          <p:spPr bwMode="auto">
            <a:xfrm>
              <a:off x="4425" y="3748"/>
              <a:ext cx="1335" cy="5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Logo-RGB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" y="3864"/>
              <a:ext cx="834" cy="2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9" name="Rectangle 1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733550"/>
            <a:ext cx="8064500" cy="44053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Hier klicken, um Master-Textformat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188913" indent="-188913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65163" indent="-28575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0842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5033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9224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3796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8368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2940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751263" indent="-228600" algn="l" rtl="0" eaLnBrk="0" fontAlgn="base" hangingPunct="0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70" name="Text Box 6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B. Sc. Wirtschaftsinformatik</a:t>
            </a:r>
          </a:p>
        </p:txBody>
      </p:sp>
      <p:sp>
        <p:nvSpPr>
          <p:cNvPr id="70248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733550"/>
            <a:ext cx="8064500" cy="432911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de-DE" sz="2000" dirty="0" err="1"/>
              <a:t>Predictive</a:t>
            </a:r>
            <a:r>
              <a:rPr lang="de-DE" sz="2000" dirty="0"/>
              <a:t> Analytics mit Google </a:t>
            </a:r>
            <a:r>
              <a:rPr lang="de-DE" sz="2000" dirty="0" err="1"/>
              <a:t>Tensorflow</a:t>
            </a:r>
            <a:r>
              <a:rPr lang="de-DE" sz="2000" dirty="0"/>
              <a:t> </a:t>
            </a:r>
            <a:r>
              <a:rPr lang="de-DE" sz="2000" dirty="0" err="1"/>
              <a:t>Machine</a:t>
            </a:r>
            <a:r>
              <a:rPr lang="de-DE" sz="2000" dirty="0"/>
              <a:t> Learning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Grundlagen maschinelles Lernen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Google </a:t>
            </a:r>
            <a:r>
              <a:rPr lang="de-DE" sz="1800" dirty="0" err="1"/>
              <a:t>Tensorflow</a:t>
            </a:r>
            <a:r>
              <a:rPr lang="de-DE" sz="1800" dirty="0"/>
              <a:t>: Einordnung, Funktionsumfang und Randbedingungen zum Einsatz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Einfache Beispiel-Anwendung: Vorhersage von </a:t>
            </a:r>
            <a:r>
              <a:rPr lang="de-DE" sz="1800" dirty="0" err="1"/>
              <a:t>Fussball</a:t>
            </a:r>
            <a:r>
              <a:rPr lang="de-DE" sz="1800" dirty="0"/>
              <a:t>-Ergebnissen auf Basis von Wettquoten</a:t>
            </a:r>
          </a:p>
          <a:p>
            <a:pPr marL="933450" lvl="1" indent="-457200">
              <a:lnSpc>
                <a:spcPct val="150000"/>
              </a:lnSpc>
            </a:pPr>
            <a:endParaRPr lang="de-DE" sz="1800" dirty="0"/>
          </a:p>
          <a:p>
            <a:pPr lvl="1">
              <a:lnSpc>
                <a:spcPct val="150000"/>
              </a:lnSpc>
            </a:pPr>
            <a:endParaRPr lang="de-DE" sz="1800" dirty="0"/>
          </a:p>
          <a:p>
            <a:pPr marL="457200" indent="-457200">
              <a:buFont typeface="+mj-lt"/>
              <a:buAutoNum type="arabicPeriod" startAt="8"/>
            </a:pPr>
            <a:endParaRPr lang="de-DE" sz="2000" dirty="0"/>
          </a:p>
          <a:p>
            <a:pPr marL="457200" indent="-457200">
              <a:buFont typeface="+mj-lt"/>
              <a:buAutoNum type="arabicPeriod" startAt="8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Internet-Ökonomie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Seminarthemen</a:t>
            </a:r>
          </a:p>
        </p:txBody>
      </p:sp>
    </p:spTree>
    <p:extLst>
      <p:ext uri="{BB962C8B-B14F-4D97-AF65-F5344CB8AC3E}">
        <p14:creationId xmlns:p14="http://schemas.microsoft.com/office/powerpoint/2010/main" val="206113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733550"/>
            <a:ext cx="8064500" cy="432911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9"/>
            </a:pPr>
            <a:r>
              <a:rPr lang="de-DE" sz="2000" dirty="0" err="1"/>
              <a:t>Predictive</a:t>
            </a:r>
            <a:r>
              <a:rPr lang="de-DE" sz="2000" dirty="0"/>
              <a:t> Analytics mit Microsoft </a:t>
            </a:r>
            <a:r>
              <a:rPr lang="de-DE" sz="2000" dirty="0" err="1"/>
              <a:t>Azure</a:t>
            </a:r>
            <a:r>
              <a:rPr lang="de-DE" sz="2000" dirty="0"/>
              <a:t> </a:t>
            </a:r>
            <a:r>
              <a:rPr lang="de-DE" sz="2000" dirty="0" err="1"/>
              <a:t>Machine</a:t>
            </a:r>
            <a:r>
              <a:rPr lang="de-DE" sz="2000" dirty="0"/>
              <a:t> Learning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Grundlagen maschinelles Lernen</a:t>
            </a:r>
          </a:p>
          <a:p>
            <a:pPr lvl="1">
              <a:lnSpc>
                <a:spcPct val="150000"/>
              </a:lnSpc>
            </a:pPr>
            <a:r>
              <a:rPr lang="de-DE" sz="1800" dirty="0" err="1"/>
              <a:t>Azure</a:t>
            </a:r>
            <a:r>
              <a:rPr lang="de-DE" sz="1800" dirty="0"/>
              <a:t> </a:t>
            </a:r>
            <a:r>
              <a:rPr lang="de-DE" sz="1800" dirty="0" err="1"/>
              <a:t>Machine</a:t>
            </a:r>
            <a:r>
              <a:rPr lang="de-DE" sz="1800" dirty="0"/>
              <a:t> Learning: Einordnung, Funktionsumfang und Randbedingungen zum Einsatz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Einfache Beispiel-Anwendung: Vorhersage von </a:t>
            </a:r>
            <a:r>
              <a:rPr lang="de-DE" sz="1800" dirty="0" err="1"/>
              <a:t>Fussball</a:t>
            </a:r>
            <a:r>
              <a:rPr lang="de-DE" sz="1800" dirty="0"/>
              <a:t>-Ergebnissen auf Basis von Wettquoten</a:t>
            </a:r>
          </a:p>
          <a:p>
            <a:pPr marL="933450" lvl="1" indent="-457200">
              <a:lnSpc>
                <a:spcPct val="150000"/>
              </a:lnSpc>
            </a:pPr>
            <a:endParaRPr lang="de-DE" sz="1800" dirty="0"/>
          </a:p>
          <a:p>
            <a:pPr lvl="1">
              <a:lnSpc>
                <a:spcPct val="150000"/>
              </a:lnSpc>
            </a:pPr>
            <a:endParaRPr lang="de-DE" sz="1800" dirty="0"/>
          </a:p>
          <a:p>
            <a:pPr marL="457200" indent="-457200">
              <a:buFont typeface="+mj-lt"/>
              <a:buAutoNum type="arabicPeriod" startAt="9"/>
            </a:pPr>
            <a:endParaRPr lang="de-DE" sz="2000" dirty="0"/>
          </a:p>
          <a:p>
            <a:pPr marL="457200" indent="-457200">
              <a:buFont typeface="+mj-lt"/>
              <a:buAutoNum type="arabicPeriod" startAt="9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Internet-Ökonomie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Seminarthemen</a:t>
            </a:r>
          </a:p>
        </p:txBody>
      </p:sp>
    </p:spTree>
    <p:extLst>
      <p:ext uri="{BB962C8B-B14F-4D97-AF65-F5344CB8AC3E}">
        <p14:creationId xmlns:p14="http://schemas.microsoft.com/office/powerpoint/2010/main" val="8586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733550"/>
            <a:ext cx="8064500" cy="432911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10"/>
            </a:pPr>
            <a:r>
              <a:rPr lang="de-DE" sz="2000" dirty="0" err="1"/>
              <a:t>Predictive</a:t>
            </a:r>
            <a:r>
              <a:rPr lang="de-DE" sz="2000" dirty="0"/>
              <a:t> Analytics mit Apache Spark </a:t>
            </a:r>
            <a:r>
              <a:rPr lang="de-DE" sz="2000" dirty="0" err="1"/>
              <a:t>Machine</a:t>
            </a:r>
            <a:r>
              <a:rPr lang="de-DE" sz="2000" dirty="0"/>
              <a:t> Learning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Grundlagen maschinelles Lernen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Apache Spark </a:t>
            </a:r>
            <a:r>
              <a:rPr lang="de-DE" sz="1800" dirty="0" err="1"/>
              <a:t>Machine</a:t>
            </a:r>
            <a:r>
              <a:rPr lang="de-DE" sz="1800" dirty="0"/>
              <a:t> Learning: Einordnung, Funktionsumfang und Randbedingungen zum Einsatz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Einfache Beispiel-Anwendung: Vorhersage von </a:t>
            </a:r>
            <a:r>
              <a:rPr lang="de-DE" sz="1800" dirty="0" err="1"/>
              <a:t>Fussball</a:t>
            </a:r>
            <a:r>
              <a:rPr lang="de-DE" sz="1800" dirty="0"/>
              <a:t>-Ergebnissen auf Basis von Wettquoten</a:t>
            </a:r>
          </a:p>
          <a:p>
            <a:pPr marL="933450" lvl="1" indent="-457200">
              <a:lnSpc>
                <a:spcPct val="150000"/>
              </a:lnSpc>
            </a:pPr>
            <a:endParaRPr lang="de-DE" sz="1800" dirty="0"/>
          </a:p>
          <a:p>
            <a:pPr lvl="1">
              <a:lnSpc>
                <a:spcPct val="150000"/>
              </a:lnSpc>
            </a:pPr>
            <a:endParaRPr lang="de-DE" sz="1800" dirty="0"/>
          </a:p>
          <a:p>
            <a:pPr marL="457200" indent="-457200">
              <a:buFont typeface="+mj-lt"/>
              <a:buAutoNum type="arabicPeriod" startAt="10"/>
            </a:pPr>
            <a:endParaRPr lang="de-DE" sz="2000" dirty="0"/>
          </a:p>
          <a:p>
            <a:pPr marL="457200" indent="-457200">
              <a:buFont typeface="+mj-lt"/>
              <a:buAutoNum type="arabicPeriod" startAt="10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Internet-Ökonomie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Seminarthemen</a:t>
            </a:r>
          </a:p>
        </p:txBody>
      </p:sp>
    </p:spTree>
    <p:extLst>
      <p:ext uri="{BB962C8B-B14F-4D97-AF65-F5344CB8AC3E}">
        <p14:creationId xmlns:p14="http://schemas.microsoft.com/office/powerpoint/2010/main" val="1741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733550"/>
            <a:ext cx="8064500" cy="432911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11"/>
            </a:pPr>
            <a:r>
              <a:rPr lang="de-DE" sz="2000" dirty="0"/>
              <a:t>Cross-Plattform App-Entwicklung mit Apache </a:t>
            </a:r>
            <a:r>
              <a:rPr lang="de-DE" sz="2000" dirty="0" err="1"/>
              <a:t>Cordova</a:t>
            </a:r>
            <a:endParaRPr lang="de-DE" sz="2000" dirty="0"/>
          </a:p>
          <a:p>
            <a:pPr marL="762000" lvl="1">
              <a:lnSpc>
                <a:spcPct val="150000"/>
              </a:lnSpc>
            </a:pPr>
            <a:r>
              <a:rPr lang="de-DE" sz="1800" dirty="0"/>
              <a:t>Grundlagen HTML5 </a:t>
            </a:r>
          </a:p>
          <a:p>
            <a:pPr marL="762000" lvl="1">
              <a:lnSpc>
                <a:spcPct val="150000"/>
              </a:lnSpc>
            </a:pPr>
            <a:r>
              <a:rPr lang="de-DE" sz="1800" dirty="0"/>
              <a:t>Model-View-Controller (MVC) Design</a:t>
            </a:r>
          </a:p>
          <a:p>
            <a:pPr marL="762000" lvl="1">
              <a:lnSpc>
                <a:spcPct val="150000"/>
              </a:lnSpc>
            </a:pPr>
            <a:r>
              <a:rPr lang="de-DE" sz="1800" dirty="0"/>
              <a:t>Entwicklung einer einfachen HTML5 Beispiel-App mit </a:t>
            </a:r>
            <a:r>
              <a:rPr lang="de-DE" sz="1800" dirty="0" err="1"/>
              <a:t>Cordova</a:t>
            </a:r>
            <a:endParaRPr lang="de-DE" sz="1800" dirty="0"/>
          </a:p>
          <a:p>
            <a:pPr marL="457200" indent="-457200">
              <a:buFont typeface="+mj-lt"/>
              <a:buAutoNum type="arabicPeriod" startAt="11"/>
            </a:pPr>
            <a:endParaRPr lang="de-DE" sz="2000" dirty="0"/>
          </a:p>
          <a:p>
            <a:pPr marL="457200" indent="-457200">
              <a:buFont typeface="+mj-lt"/>
              <a:buAutoNum type="arabicPeriod" startAt="11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Internet-Ökonomie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Seminarthemen</a:t>
            </a:r>
          </a:p>
        </p:txBody>
      </p:sp>
    </p:spTree>
    <p:extLst>
      <p:ext uri="{BB962C8B-B14F-4D97-AF65-F5344CB8AC3E}">
        <p14:creationId xmlns:p14="http://schemas.microsoft.com/office/powerpoint/2010/main" val="5380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733550"/>
            <a:ext cx="8064500" cy="432911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12"/>
            </a:pPr>
            <a:r>
              <a:rPr lang="de-DE" sz="2000" dirty="0"/>
              <a:t>Windows Mixed Reality: Einsatz am Beispiel der Microsoft </a:t>
            </a:r>
            <a:r>
              <a:rPr lang="de-DE" sz="2000" dirty="0" err="1"/>
              <a:t>HoloLens</a:t>
            </a:r>
            <a:endParaRPr lang="de-DE" sz="2000" dirty="0"/>
          </a:p>
          <a:p>
            <a:pPr marL="933450" lvl="1" indent="-457200">
              <a:lnSpc>
                <a:spcPct val="150000"/>
              </a:lnSpc>
            </a:pPr>
            <a:r>
              <a:rPr lang="de-DE" sz="1800" dirty="0"/>
              <a:t>Grundlagen und Technologie hinter </a:t>
            </a:r>
            <a:r>
              <a:rPr lang="de-DE" sz="1800" dirty="0" err="1"/>
              <a:t>Augmented</a:t>
            </a:r>
            <a:r>
              <a:rPr lang="de-DE" sz="1800" dirty="0"/>
              <a:t>/Mixed Reality</a:t>
            </a:r>
          </a:p>
          <a:p>
            <a:pPr marL="933450" lvl="1" indent="-457200">
              <a:lnSpc>
                <a:spcPct val="150000"/>
              </a:lnSpc>
            </a:pPr>
            <a:r>
              <a:rPr lang="de-DE" sz="1800" dirty="0"/>
              <a:t>Entwickeln für die </a:t>
            </a:r>
            <a:r>
              <a:rPr lang="de-DE" sz="1800" dirty="0" err="1"/>
              <a:t>HoloLens</a:t>
            </a:r>
            <a:r>
              <a:rPr lang="de-DE" sz="1800" dirty="0"/>
              <a:t>: Voraussetzungen und Hürden</a:t>
            </a:r>
          </a:p>
          <a:p>
            <a:pPr marL="933450" lvl="1" indent="-457200">
              <a:lnSpc>
                <a:spcPct val="150000"/>
              </a:lnSpc>
            </a:pPr>
            <a:r>
              <a:rPr lang="de-DE" sz="1800" dirty="0"/>
              <a:t>Erstellung einer einfachen MR-App für die </a:t>
            </a:r>
            <a:r>
              <a:rPr lang="de-DE" sz="1800" dirty="0" err="1"/>
              <a:t>HoloLens</a:t>
            </a:r>
            <a:endParaRPr lang="de-DE" sz="1800" dirty="0"/>
          </a:p>
          <a:p>
            <a:pPr marL="933450" lvl="1" indent="-457200">
              <a:lnSpc>
                <a:spcPct val="150000"/>
              </a:lnSpc>
            </a:pPr>
            <a:r>
              <a:rPr lang="de-DE" sz="1800" dirty="0"/>
              <a:t>Geschäftsprozesse und Geschäftsmodelle </a:t>
            </a:r>
          </a:p>
          <a:p>
            <a:pPr lvl="1">
              <a:lnSpc>
                <a:spcPct val="150000"/>
              </a:lnSpc>
            </a:pPr>
            <a:endParaRPr lang="de-DE" sz="1800" dirty="0"/>
          </a:p>
          <a:p>
            <a:pPr marL="457200" indent="-457200">
              <a:buFont typeface="+mj-lt"/>
              <a:buAutoNum type="arabicPeriod" startAt="12"/>
            </a:pPr>
            <a:endParaRPr lang="de-DE" sz="2000" dirty="0"/>
          </a:p>
          <a:p>
            <a:pPr marL="457200" indent="-457200">
              <a:buFont typeface="+mj-lt"/>
              <a:buAutoNum type="arabicPeriod" startAt="12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Internet-Ökonomie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Seminarthemen</a:t>
            </a:r>
          </a:p>
        </p:txBody>
      </p:sp>
    </p:spTree>
    <p:extLst>
      <p:ext uri="{BB962C8B-B14F-4D97-AF65-F5344CB8AC3E}">
        <p14:creationId xmlns:p14="http://schemas.microsoft.com/office/powerpoint/2010/main" val="29334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" y="1390396"/>
            <a:ext cx="6794500" cy="43815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Fragen &amp; Antworten</a:t>
            </a:r>
          </a:p>
        </p:txBody>
      </p:sp>
    </p:spTree>
    <p:extLst>
      <p:ext uri="{BB962C8B-B14F-4D97-AF65-F5344CB8AC3E}">
        <p14:creationId xmlns:p14="http://schemas.microsoft.com/office/powerpoint/2010/main" val="30313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733550"/>
            <a:ext cx="8064500" cy="4329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dirty="0"/>
              <a:t>Prof. Dr. </a:t>
            </a:r>
            <a:r>
              <a:rPr lang="de-DE" sz="2000" dirty="0" err="1"/>
              <a:t>rer</a:t>
            </a:r>
            <a:r>
              <a:rPr lang="de-DE" sz="2000" dirty="0"/>
              <a:t>. nat. </a:t>
            </a:r>
            <a:r>
              <a:rPr lang="de-DE" sz="2000" b="1" dirty="0"/>
              <a:t>Christian </a:t>
            </a:r>
            <a:r>
              <a:rPr lang="de-DE" sz="2000" b="1" dirty="0" err="1"/>
              <a:t>Leubner</a:t>
            </a:r>
            <a:endParaRPr lang="de-DE" sz="2000" b="1" dirty="0"/>
          </a:p>
          <a:p>
            <a:pPr>
              <a:lnSpc>
                <a:spcPct val="150000"/>
              </a:lnSpc>
            </a:pPr>
            <a:r>
              <a:rPr lang="de-DE" sz="2000" dirty="0"/>
              <a:t>Jahrgang 1975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Seit 1.7.2017 als Professor für Wirtschaftsinformatik, </a:t>
            </a:r>
            <a:br>
              <a:rPr lang="de-DE" sz="2000" dirty="0"/>
            </a:br>
            <a:r>
              <a:rPr lang="de-DE" sz="2000" dirty="0"/>
              <a:t>insbes. Business </a:t>
            </a:r>
            <a:r>
              <a:rPr lang="de-DE" sz="2000" dirty="0" err="1"/>
              <a:t>Intelligence</a:t>
            </a:r>
            <a:r>
              <a:rPr lang="de-DE" sz="2000" dirty="0"/>
              <a:t> am Fachbereich TBW in Hagen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2003 – 2017: IT bei thyssenkrupp Steel Europe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1999 – 2003: Promotion, Uni Dortmund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1994 – 1999: Diplom Informatik, Uni Dortmund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Organisatorisches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Ihr Dozent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F79CBD-1E1D-7743-8DB6-DA7CC52A1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281" y="1371837"/>
            <a:ext cx="1476122" cy="17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733550"/>
            <a:ext cx="8064500" cy="432911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dirty="0"/>
              <a:t>SAP S/4HANA: Neuerungen und Potentiale für Unternehmen im Modul MM („</a:t>
            </a:r>
            <a:r>
              <a:rPr lang="de-DE" sz="2000" dirty="0" err="1"/>
              <a:t>materials</a:t>
            </a:r>
            <a:r>
              <a:rPr lang="de-DE" sz="2000" dirty="0"/>
              <a:t> </a:t>
            </a:r>
            <a:r>
              <a:rPr lang="de-DE" sz="2000" dirty="0" err="1"/>
              <a:t>management</a:t>
            </a:r>
            <a:r>
              <a:rPr lang="de-DE" sz="2000" dirty="0"/>
              <a:t>“)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Bedeutung der In-Memory Datenbank SAP HANA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Gegenüberstellung eines Beispiel-Prozesses in der </a:t>
            </a:r>
            <a:r>
              <a:rPr lang="de-DE" sz="1800" b="1" dirty="0"/>
              <a:t>Disposition</a:t>
            </a:r>
            <a:r>
              <a:rPr lang="de-DE" sz="1800" dirty="0"/>
              <a:t> im </a:t>
            </a:r>
            <a:br>
              <a:rPr lang="de-DE" sz="1800" dirty="0"/>
            </a:br>
            <a:r>
              <a:rPr lang="de-DE" sz="1800" dirty="0"/>
              <a:t>SAP ERP 6.0 und in SAP S/4HANA (</a:t>
            </a:r>
            <a:r>
              <a:rPr lang="de-DE" sz="1800" dirty="0" err="1"/>
              <a:t>hands</a:t>
            </a:r>
            <a:r>
              <a:rPr lang="de-DE" sz="1800" dirty="0"/>
              <a:t>-on im System)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Erarbeitung Vor-/Nachteile für Unternehmen: ganzheitliche Sicht auf Technik, Organisation und Management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pPr marL="457200" indent="-457200">
              <a:buFont typeface="+mj-lt"/>
              <a:buAutoNum type="arabicPeriod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Internet-Ökonomie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Seminarthemen</a:t>
            </a:r>
          </a:p>
        </p:txBody>
      </p:sp>
    </p:spTree>
    <p:extLst>
      <p:ext uri="{BB962C8B-B14F-4D97-AF65-F5344CB8AC3E}">
        <p14:creationId xmlns:p14="http://schemas.microsoft.com/office/powerpoint/2010/main" val="2645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733550"/>
            <a:ext cx="8064500" cy="432911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de-DE" sz="2000" dirty="0"/>
              <a:t>SAP S/4HANA: Neuerungen und Potentiale für Unternehmen im Modul MM („</a:t>
            </a:r>
            <a:r>
              <a:rPr lang="de-DE" sz="2000" dirty="0" err="1"/>
              <a:t>materials</a:t>
            </a:r>
            <a:r>
              <a:rPr lang="de-DE" sz="2000" dirty="0"/>
              <a:t> </a:t>
            </a:r>
            <a:r>
              <a:rPr lang="de-DE" sz="2000" dirty="0" err="1"/>
              <a:t>management</a:t>
            </a:r>
            <a:r>
              <a:rPr lang="de-DE" sz="2000" dirty="0"/>
              <a:t>“)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Bedeutung der In-Memory Datenbank SAP HANA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Gegenüberstellung eines Beispiel-Prozesses in der </a:t>
            </a:r>
            <a:r>
              <a:rPr lang="de-DE" sz="1800" b="1" dirty="0"/>
              <a:t>Beschaffung</a:t>
            </a:r>
            <a:r>
              <a:rPr lang="de-DE" sz="1800" dirty="0"/>
              <a:t> im </a:t>
            </a:r>
            <a:br>
              <a:rPr lang="de-DE" sz="1800" dirty="0"/>
            </a:br>
            <a:r>
              <a:rPr lang="de-DE" sz="1800" dirty="0"/>
              <a:t>SAP ERP 6.0 und in SAP S/4HANA (</a:t>
            </a:r>
            <a:r>
              <a:rPr lang="de-DE" sz="1800" dirty="0" err="1"/>
              <a:t>hands</a:t>
            </a:r>
            <a:r>
              <a:rPr lang="de-DE" sz="1800" dirty="0"/>
              <a:t>-on im System)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Erarbeitung Vor-/Nachteile für Unternehmen: ganzheitliche Sicht auf Technik, Organisation und Management</a:t>
            </a:r>
          </a:p>
          <a:p>
            <a:pPr marL="457200" indent="-457200">
              <a:buFont typeface="+mj-lt"/>
              <a:buAutoNum type="arabicPeriod" startAt="2"/>
            </a:pPr>
            <a:endParaRPr lang="de-DE" sz="2000" dirty="0"/>
          </a:p>
          <a:p>
            <a:pPr marL="457200" indent="-457200">
              <a:buFont typeface="+mj-lt"/>
              <a:buAutoNum type="arabicPeriod" startAt="2"/>
            </a:pPr>
            <a:endParaRPr lang="de-DE" sz="2000" dirty="0"/>
          </a:p>
          <a:p>
            <a:pPr marL="457200" indent="-457200">
              <a:buFont typeface="+mj-lt"/>
              <a:buAutoNum type="arabicPeriod" startAt="2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Internet-Ökonomie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Seminarthemen</a:t>
            </a:r>
          </a:p>
        </p:txBody>
      </p:sp>
    </p:spTree>
    <p:extLst>
      <p:ext uri="{BB962C8B-B14F-4D97-AF65-F5344CB8AC3E}">
        <p14:creationId xmlns:p14="http://schemas.microsoft.com/office/powerpoint/2010/main" val="21261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733550"/>
            <a:ext cx="8064500" cy="432911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de-DE" sz="2000" dirty="0"/>
              <a:t>SAP S/4HANA: Neuerungen und Potentiale für Unternehmen im Modul FI („</a:t>
            </a:r>
            <a:r>
              <a:rPr lang="de-DE" sz="2000" dirty="0" err="1"/>
              <a:t>financials</a:t>
            </a:r>
            <a:r>
              <a:rPr lang="de-DE" sz="2000" dirty="0"/>
              <a:t>“)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Bedeutung der In-Memory Datenbank SAP HANA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Gegenüberstellung eines Beispiel-Prozesses im FI im </a:t>
            </a:r>
            <a:br>
              <a:rPr lang="de-DE" sz="1800" dirty="0"/>
            </a:br>
            <a:r>
              <a:rPr lang="de-DE" sz="1800" dirty="0"/>
              <a:t>SAP ERP 6.0 und in SAP S/4HANA (</a:t>
            </a:r>
            <a:r>
              <a:rPr lang="de-DE" sz="1800" dirty="0" err="1"/>
              <a:t>hands</a:t>
            </a:r>
            <a:r>
              <a:rPr lang="de-DE" sz="1800" dirty="0"/>
              <a:t>-on im System)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Erarbeitung Vor-/Nachteile für Unternehmen, ganzheitliche Sicht auf Technik, Organisation und Management</a:t>
            </a:r>
          </a:p>
          <a:p>
            <a:pPr marL="457200" indent="-457200">
              <a:buFont typeface="+mj-lt"/>
              <a:buAutoNum type="arabicPeriod" startAt="3"/>
            </a:pPr>
            <a:endParaRPr lang="de-DE" sz="2000" dirty="0"/>
          </a:p>
          <a:p>
            <a:pPr marL="457200" indent="-457200">
              <a:buFont typeface="+mj-lt"/>
              <a:buAutoNum type="arabicPeriod" startAt="3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Internet-Ökonomie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Seminarthemen</a:t>
            </a:r>
          </a:p>
        </p:txBody>
      </p:sp>
    </p:spTree>
    <p:extLst>
      <p:ext uri="{BB962C8B-B14F-4D97-AF65-F5344CB8AC3E}">
        <p14:creationId xmlns:p14="http://schemas.microsoft.com/office/powerpoint/2010/main" val="11982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733550"/>
            <a:ext cx="8064500" cy="432911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de-DE" sz="2000" dirty="0"/>
              <a:t>SAP S/4HANA: Neuerungen und Potentiale für Unternehmen im Modul PM („plant </a:t>
            </a:r>
            <a:r>
              <a:rPr lang="de-DE" sz="2000" dirty="0" err="1"/>
              <a:t>maintenance</a:t>
            </a:r>
            <a:r>
              <a:rPr lang="de-DE" sz="2000" dirty="0"/>
              <a:t>“)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Bedeutung der In-Memory Datenbank SAP HANA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Gegenüberstellung eines Beispiel-Prozesses im PM im </a:t>
            </a:r>
            <a:br>
              <a:rPr lang="de-DE" sz="1800" dirty="0"/>
            </a:br>
            <a:r>
              <a:rPr lang="de-DE" sz="1800" dirty="0"/>
              <a:t>SAP ERP 6.0 und in SAP S/4HANA (</a:t>
            </a:r>
            <a:r>
              <a:rPr lang="de-DE" sz="1800" dirty="0" err="1"/>
              <a:t>hands</a:t>
            </a:r>
            <a:r>
              <a:rPr lang="de-DE" sz="1800" dirty="0"/>
              <a:t>-on im System)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Erarbeitung Vor-/Nachteile für Unternehmen, ganzheitliche Sicht auf Technik, Organisation und Management</a:t>
            </a:r>
          </a:p>
          <a:p>
            <a:pPr marL="457200" indent="-457200">
              <a:buFont typeface="+mj-lt"/>
              <a:buAutoNum type="arabicPeriod" startAt="4"/>
            </a:pPr>
            <a:endParaRPr lang="de-DE" sz="2000" dirty="0"/>
          </a:p>
          <a:p>
            <a:pPr marL="457200" indent="-457200">
              <a:buFont typeface="+mj-lt"/>
              <a:buAutoNum type="arabicPeriod" startAt="4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Internet-Ökonomie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Seminarthemen</a:t>
            </a:r>
          </a:p>
        </p:txBody>
      </p:sp>
    </p:spTree>
    <p:extLst>
      <p:ext uri="{BB962C8B-B14F-4D97-AF65-F5344CB8AC3E}">
        <p14:creationId xmlns:p14="http://schemas.microsoft.com/office/powerpoint/2010/main" val="31624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733550"/>
            <a:ext cx="8064500" cy="432911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de-DE" sz="2000" dirty="0" err="1"/>
              <a:t>OData</a:t>
            </a:r>
            <a:r>
              <a:rPr lang="de-DE" sz="2000" dirty="0"/>
              <a:t>: Einsatz, Verwendung und Potentiale als </a:t>
            </a:r>
            <a:r>
              <a:rPr lang="de-DE" sz="2000" dirty="0" err="1"/>
              <a:t>RESTful</a:t>
            </a:r>
            <a:r>
              <a:rPr lang="de-DE" sz="2000" dirty="0"/>
              <a:t> API 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REST: Hintergründe und Einsatzszenarien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Vergleich </a:t>
            </a:r>
            <a:r>
              <a:rPr lang="de-DE" sz="1800" dirty="0" err="1"/>
              <a:t>OData</a:t>
            </a:r>
            <a:r>
              <a:rPr lang="de-DE" sz="1800" dirty="0"/>
              <a:t> zu anderen Standards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Darstellung der Funktionsweise anhand einer Beispielanwendung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Erarbeitung Vor-/Nachteile im Vergleich zu anderen Techniken</a:t>
            </a:r>
          </a:p>
          <a:p>
            <a:pPr lvl="1">
              <a:lnSpc>
                <a:spcPct val="150000"/>
              </a:lnSpc>
            </a:pPr>
            <a:endParaRPr lang="de-DE" sz="1800" dirty="0"/>
          </a:p>
          <a:p>
            <a:pPr marL="457200" indent="-457200">
              <a:buFont typeface="+mj-lt"/>
              <a:buAutoNum type="arabicPeriod" startAt="5"/>
            </a:pPr>
            <a:endParaRPr lang="de-DE" sz="2000" dirty="0"/>
          </a:p>
          <a:p>
            <a:pPr marL="457200" indent="-457200">
              <a:buFont typeface="+mj-lt"/>
              <a:buAutoNum type="arabicPeriod" startAt="5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Internet-Ökonomie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Seminarthemen</a:t>
            </a:r>
          </a:p>
        </p:txBody>
      </p:sp>
    </p:spTree>
    <p:extLst>
      <p:ext uri="{BB962C8B-B14F-4D97-AF65-F5344CB8AC3E}">
        <p14:creationId xmlns:p14="http://schemas.microsoft.com/office/powerpoint/2010/main" val="16056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733550"/>
            <a:ext cx="8064500" cy="432911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de-DE" sz="2000" dirty="0"/>
              <a:t>SAP Mobile </a:t>
            </a:r>
            <a:r>
              <a:rPr lang="de-DE" sz="2000" dirty="0" err="1"/>
              <a:t>Platform</a:t>
            </a:r>
            <a:r>
              <a:rPr lang="de-DE" sz="2000" dirty="0"/>
              <a:t> 3.0: Mobile Apps für SAP 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Architektur und Einbettung der SAP Mobile </a:t>
            </a:r>
            <a:r>
              <a:rPr lang="de-DE" sz="1800" dirty="0" err="1"/>
              <a:t>Platform</a:t>
            </a:r>
            <a:r>
              <a:rPr lang="de-DE" sz="1800" dirty="0"/>
              <a:t> (SMP) in eine </a:t>
            </a:r>
            <a:br>
              <a:rPr lang="de-DE" sz="1800" dirty="0"/>
            </a:br>
            <a:r>
              <a:rPr lang="de-DE" sz="1800" dirty="0"/>
              <a:t>SAP-Systemlandschaft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Mögliche Technologien und Einsatzszenarien von Apps mit der SMP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Bewertung der Entwicklungsumgebung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Erstellung einer einfachen Beispiel-App (z. B. SAP Kapsel HTML5-App)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Vor-/Nachteile für Unternehmen, die den Einsatz von Apps planen</a:t>
            </a:r>
          </a:p>
          <a:p>
            <a:pPr lvl="1">
              <a:lnSpc>
                <a:spcPct val="150000"/>
              </a:lnSpc>
            </a:pPr>
            <a:endParaRPr lang="de-DE" sz="1800" dirty="0"/>
          </a:p>
          <a:p>
            <a:pPr marL="457200" indent="-457200">
              <a:buFont typeface="+mj-lt"/>
              <a:buAutoNum type="arabicPeriod" startAt="6"/>
            </a:pPr>
            <a:endParaRPr lang="de-DE" sz="2000" dirty="0"/>
          </a:p>
          <a:p>
            <a:pPr marL="457200" indent="-457200">
              <a:buFont typeface="+mj-lt"/>
              <a:buAutoNum type="arabicPeriod" startAt="6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Internet-Ökonomie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Seminarthemen</a:t>
            </a:r>
          </a:p>
        </p:txBody>
      </p:sp>
    </p:spTree>
    <p:extLst>
      <p:ext uri="{BB962C8B-B14F-4D97-AF65-F5344CB8AC3E}">
        <p14:creationId xmlns:p14="http://schemas.microsoft.com/office/powerpoint/2010/main" val="41433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8913"/>
            <a:ext cx="8074025" cy="369332"/>
          </a:xfrm>
        </p:spPr>
        <p:txBody>
          <a:bodyPr/>
          <a:lstStyle/>
          <a:p>
            <a:r>
              <a:rPr lang="de-DE" dirty="0"/>
              <a:t>Seminar Wirtschaftsinformatik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733550"/>
            <a:ext cx="8064500" cy="432911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7"/>
            </a:pPr>
            <a:r>
              <a:rPr lang="de-DE" sz="2000" dirty="0"/>
              <a:t>BPMN 2.0: Geschäftsprozessmodellierung und –</a:t>
            </a:r>
            <a:r>
              <a:rPr lang="de-DE" sz="2000" dirty="0" err="1"/>
              <a:t>ausführung</a:t>
            </a:r>
            <a:r>
              <a:rPr lang="de-DE" sz="2000" dirty="0"/>
              <a:t> am Beispiel </a:t>
            </a:r>
            <a:r>
              <a:rPr lang="de-DE" sz="2000" dirty="0" err="1"/>
              <a:t>Activi</a:t>
            </a:r>
            <a:endParaRPr lang="de-DE" sz="2000" dirty="0"/>
          </a:p>
          <a:p>
            <a:pPr marL="933450" lvl="1" indent="-457200">
              <a:lnSpc>
                <a:spcPct val="150000"/>
              </a:lnSpc>
            </a:pPr>
            <a:r>
              <a:rPr lang="de-DE" sz="1800" dirty="0"/>
              <a:t>Grundlagen zu BPMN 2.0</a:t>
            </a:r>
          </a:p>
          <a:p>
            <a:pPr marL="933450" lvl="1" indent="-457200">
              <a:lnSpc>
                <a:spcPct val="150000"/>
              </a:lnSpc>
            </a:pPr>
            <a:r>
              <a:rPr lang="de-DE" sz="1800" dirty="0"/>
              <a:t>Anforderungen und Einschränkungen bei der Ausführung von Geschäftsprozessen</a:t>
            </a:r>
          </a:p>
          <a:p>
            <a:pPr marL="933450" lvl="1" indent="-457200">
              <a:lnSpc>
                <a:spcPct val="150000"/>
              </a:lnSpc>
            </a:pPr>
            <a:r>
              <a:rPr lang="de-DE" sz="1800" dirty="0"/>
              <a:t>Modellierung und Ausführung eines einfachen Beispielprozesses mit der Open Source Software „</a:t>
            </a:r>
            <a:r>
              <a:rPr lang="de-DE" sz="1800" dirty="0" err="1"/>
              <a:t>Activiti</a:t>
            </a:r>
            <a:r>
              <a:rPr lang="de-DE" sz="1800" dirty="0"/>
              <a:t>“ </a:t>
            </a:r>
          </a:p>
          <a:p>
            <a:pPr marL="933450" lvl="1" indent="-457200">
              <a:lnSpc>
                <a:spcPct val="150000"/>
              </a:lnSpc>
            </a:pPr>
            <a:endParaRPr lang="de-DE" sz="1800" dirty="0"/>
          </a:p>
          <a:p>
            <a:pPr lvl="1">
              <a:lnSpc>
                <a:spcPct val="150000"/>
              </a:lnSpc>
            </a:pPr>
            <a:endParaRPr lang="de-DE" sz="1800" dirty="0"/>
          </a:p>
          <a:p>
            <a:pPr marL="457200" indent="-457200">
              <a:buFont typeface="+mj-lt"/>
              <a:buAutoNum type="arabicPeriod" startAt="7"/>
            </a:pPr>
            <a:endParaRPr lang="de-DE" sz="2000" dirty="0"/>
          </a:p>
          <a:p>
            <a:pPr marL="457200" indent="-457200">
              <a:buFont typeface="+mj-lt"/>
              <a:buAutoNum type="arabicPeriod" startAt="7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73088" y="5730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Internet-Ökonomie</a:t>
            </a:r>
          </a:p>
        </p:txBody>
      </p:sp>
      <p:sp>
        <p:nvSpPr>
          <p:cNvPr id="711685" name="Rectangle 5"/>
          <p:cNvSpPr>
            <a:spLocks noChangeArrowheads="1"/>
          </p:cNvSpPr>
          <p:nvPr/>
        </p:nvSpPr>
        <p:spPr bwMode="auto">
          <a:xfrm>
            <a:off x="573088" y="1271588"/>
            <a:ext cx="807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de-DE" sz="1800" b="1" dirty="0">
                <a:solidFill>
                  <a:srgbClr val="00377D"/>
                </a:solidFill>
              </a:rPr>
              <a:t>Seminarthemen</a:t>
            </a:r>
          </a:p>
        </p:txBody>
      </p:sp>
    </p:spTree>
    <p:extLst>
      <p:ext uri="{BB962C8B-B14F-4D97-AF65-F5344CB8AC3E}">
        <p14:creationId xmlns:p14="http://schemas.microsoft.com/office/powerpoint/2010/main" val="29839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2">
      <a:dk1>
        <a:srgbClr val="000000"/>
      </a:dk1>
      <a:lt1>
        <a:srgbClr val="FFFFFF"/>
      </a:lt1>
      <a:dk2>
        <a:srgbClr val="005EAD"/>
      </a:dk2>
      <a:lt2>
        <a:srgbClr val="000000"/>
      </a:lt2>
      <a:accent1>
        <a:srgbClr val="C0C0C0"/>
      </a:accent1>
      <a:accent2>
        <a:srgbClr val="005EAD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49C"/>
      </a:accent6>
      <a:hlink>
        <a:srgbClr val="B2B2B2"/>
      </a:hlink>
      <a:folHlink>
        <a:srgbClr val="0000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2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2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33CC"/>
        </a:dk2>
        <a:lt2>
          <a:srgbClr val="000000"/>
        </a:lt2>
        <a:accent1>
          <a:srgbClr val="3399FF"/>
        </a:accent1>
        <a:accent2>
          <a:srgbClr val="0033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02DB9"/>
        </a:accent6>
        <a:hlink>
          <a:srgbClr val="CC00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5EAD"/>
        </a:dk2>
        <a:lt2>
          <a:srgbClr val="000000"/>
        </a:lt2>
        <a:accent1>
          <a:srgbClr val="C0C0C0"/>
        </a:accent1>
        <a:accent2>
          <a:srgbClr val="005EA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49C"/>
        </a:accent6>
        <a:hlink>
          <a:srgbClr val="B2B2B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HD:PROGRAMME:Microsoft Office 98:Vorlagen:Leere Präsentation</Template>
  <TotalTime>0</TotalTime>
  <Words>441</Words>
  <Application>Microsoft Macintosh PowerPoint</Application>
  <PresentationFormat>Bildschirmpräsentation (4:3)</PresentationFormat>
  <Paragraphs>126</Paragraphs>
  <Slides>15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  <vt:variant>
        <vt:lpstr>Zielgruppenorientierte Präsentationen</vt:lpstr>
      </vt:variant>
      <vt:variant>
        <vt:i4>1</vt:i4>
      </vt:variant>
    </vt:vector>
  </HeadingPairs>
  <TitlesOfParts>
    <vt:vector size="22" baseType="lpstr">
      <vt:lpstr>ＭＳ Ｐゴシック</vt:lpstr>
      <vt:lpstr>Arial</vt:lpstr>
      <vt:lpstr>Syntax</vt:lpstr>
      <vt:lpstr>Times</vt:lpstr>
      <vt:lpstr>Wingdings</vt:lpstr>
      <vt:lpstr>Leere Präsentation</vt:lpstr>
      <vt:lpstr>Seminar Wirtschaftsinformatik</vt:lpstr>
      <vt:lpstr>Seminar Wirtschaftsinformatik</vt:lpstr>
      <vt:lpstr>Seminar Wirtschaftsinformatik</vt:lpstr>
      <vt:lpstr>Seminar Wirtschaftsinformatik</vt:lpstr>
      <vt:lpstr>Seminar Wirtschaftsinformatik</vt:lpstr>
      <vt:lpstr>Seminar Wirtschaftsinformatik</vt:lpstr>
      <vt:lpstr>Seminar Wirtschaftsinformatik</vt:lpstr>
      <vt:lpstr>Seminar Wirtschaftsinformatik</vt:lpstr>
      <vt:lpstr>Seminar Wirtschaftsinformatik</vt:lpstr>
      <vt:lpstr>Seminar Wirtschaftsinformatik</vt:lpstr>
      <vt:lpstr>Seminar Wirtschaftsinformatik</vt:lpstr>
      <vt:lpstr>Seminar Wirtschaftsinformatik</vt:lpstr>
      <vt:lpstr>Seminar Wirtschaftsinformatik</vt:lpstr>
      <vt:lpstr>Seminar Wirtschaftsinformatik</vt:lpstr>
      <vt:lpstr>Seminar Wirtschaftsinformatik</vt:lpstr>
      <vt:lpstr>Mustermann1</vt:lpstr>
    </vt:vector>
  </TitlesOfParts>
  <Company>Susanne Hampe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Fachhochschule Südwestfalen</dc:title>
  <dc:creator>Susanne Hampe</dc:creator>
  <cp:lastModifiedBy>Microsoft Office-Benutzer</cp:lastModifiedBy>
  <cp:revision>442</cp:revision>
  <cp:lastPrinted>2017-10-24T12:15:52Z</cp:lastPrinted>
  <dcterms:created xsi:type="dcterms:W3CDTF">2010-04-29T12:39:23Z</dcterms:created>
  <dcterms:modified xsi:type="dcterms:W3CDTF">2018-04-05T10:17:42Z</dcterms:modified>
</cp:coreProperties>
</file>